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67" r:id="rId6"/>
    <p:sldId id="260" r:id="rId7"/>
    <p:sldId id="263" r:id="rId8"/>
    <p:sldId id="264" r:id="rId9"/>
    <p:sldId id="258" r:id="rId10"/>
    <p:sldId id="265" r:id="rId11"/>
    <p:sldId id="266" r:id="rId12"/>
    <p:sldId id="257" r:id="rId13"/>
    <p:sldId id="261" r:id="rId14"/>
    <p:sldId id="262" r:id="rId15"/>
    <p:sldId id="271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34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5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7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3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8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8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9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9D4D1-1D2E-4E3A-9567-ECBAF6C2C932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B096F-3E08-4A64-B33D-4360572CF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2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72" y="1487206"/>
            <a:ext cx="11782696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Применение </a:t>
            </a:r>
            <a:r>
              <a:rPr lang="en-US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Open Source </a:t>
            </a:r>
            <a:r>
              <a:rPr lang="ru-RU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</a:t>
            </a:r>
            <a:r>
              <a:rPr lang="en-US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решений </a:t>
            </a:r>
            <a:r>
              <a:rPr lang="ru-RU" sz="4800" b="1" dirty="0">
                <a:latin typeface="Century Gothic" panose="020B0502020202020204" pitchFamily="34" charset="0"/>
                <a:cs typeface="Arial" panose="020B0604020202020204" pitchFamily="34" charset="0"/>
              </a:rPr>
              <a:t>в государственном управлении на уровне </a:t>
            </a:r>
            <a:r>
              <a:rPr lang="ru-RU" sz="48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региона</a:t>
            </a:r>
            <a:endParaRPr lang="ru-RU" sz="48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172" y="5202238"/>
            <a:ext cx="11530148" cy="16557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Симон Дмитрий Игоревич</a:t>
            </a:r>
          </a:p>
          <a:p>
            <a:pPr algn="l"/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Главный специалист отдела информационных систем</a:t>
            </a:r>
          </a:p>
          <a:p>
            <a:pPr algn="l"/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информационных технологий и связи Хабаровского края</a:t>
            </a:r>
            <a:endParaRPr lang="ru-RU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275" y="182805"/>
            <a:ext cx="10515600" cy="928023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Пример структуры данных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441132"/>
            <a:ext cx="3543300" cy="54168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{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"is_struct": </a:t>
            </a:r>
            <a:r>
              <a:rPr lang="ru-RU" sz="1600" b="1" dirty="0"/>
              <a:t>false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key</a:t>
            </a:r>
            <a:r>
              <a:rPr lang="ru-RU" sz="1600" dirty="0"/>
              <a:t>": ["</a:t>
            </a:r>
            <a:r>
              <a:rPr lang="ru-RU" sz="1600" dirty="0" err="1"/>
              <a:t>id</a:t>
            </a:r>
            <a:r>
              <a:rPr lang="ru-RU" sz="1600" dirty="0"/>
              <a:t>"],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semantic</a:t>
            </a:r>
            <a:r>
              <a:rPr lang="ru-RU" sz="1600" dirty="0"/>
              <a:t>": "</a:t>
            </a:r>
            <a:r>
              <a:rPr lang="ru-RU" sz="1600" dirty="0" err="1"/>
              <a:t>code</a:t>
            </a:r>
            <a:r>
              <a:rPr lang="ru-RU" sz="1600" dirty="0"/>
              <a:t>| |</a:t>
            </a:r>
            <a:r>
              <a:rPr lang="ru-RU" sz="1600" dirty="0" err="1"/>
              <a:t>name</a:t>
            </a:r>
            <a:r>
              <a:rPr lang="ru-RU" sz="1600" dirty="0"/>
              <a:t>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name</a:t>
            </a:r>
            <a:r>
              <a:rPr lang="ru-RU" sz="1600" dirty="0"/>
              <a:t>": "</a:t>
            </a:r>
            <a:r>
              <a:rPr lang="ru-RU" sz="1600" dirty="0" err="1"/>
              <a:t>is</a:t>
            </a:r>
            <a:r>
              <a:rPr lang="ru-RU" sz="1600" dirty="0"/>
              <a:t>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caption</a:t>
            </a:r>
            <a:r>
              <a:rPr lang="ru-RU" sz="1600" dirty="0"/>
              <a:t>": "Информационная система",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ancestor</a:t>
            </a:r>
            <a:r>
              <a:rPr lang="ru-RU" sz="1600" dirty="0"/>
              <a:t>": </a:t>
            </a:r>
            <a:r>
              <a:rPr lang="ru-RU" sz="1600" b="1" dirty="0" err="1"/>
              <a:t>null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container</a:t>
            </a:r>
            <a:r>
              <a:rPr lang="ru-RU" sz="1600" dirty="0"/>
              <a:t>": </a:t>
            </a:r>
            <a:r>
              <a:rPr lang="ru-RU" sz="1600" b="1" dirty="0" err="1"/>
              <a:t>null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creationTracker</a:t>
            </a:r>
            <a:r>
              <a:rPr lang="ru-RU" sz="1600" dirty="0"/>
              <a:t>": "",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changeTracker</a:t>
            </a:r>
            <a:r>
              <a:rPr lang="ru-RU" sz="1600" dirty="0"/>
              <a:t>": "",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"</a:t>
            </a:r>
            <a:r>
              <a:rPr lang="ru-RU" sz="1600" dirty="0" err="1"/>
              <a:t>properties</a:t>
            </a:r>
            <a:r>
              <a:rPr lang="ru-RU" sz="1600" dirty="0"/>
              <a:t>": [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{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order_number</a:t>
            </a:r>
            <a:r>
              <a:rPr lang="ru-RU" sz="1600" dirty="0"/>
              <a:t>": 10,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name</a:t>
            </a:r>
            <a:r>
              <a:rPr lang="ru-RU" sz="1600" dirty="0"/>
              <a:t>": "</a:t>
            </a:r>
            <a:r>
              <a:rPr lang="ru-RU" sz="1600" dirty="0" err="1"/>
              <a:t>id</a:t>
            </a:r>
            <a:r>
              <a:rPr lang="ru-RU" sz="1600" dirty="0"/>
              <a:t>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caption</a:t>
            </a:r>
            <a:r>
              <a:rPr lang="ru-RU" sz="1600" dirty="0"/>
              <a:t>": "Идентификатор",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type</a:t>
            </a:r>
            <a:r>
              <a:rPr lang="ru-RU" sz="1600" dirty="0"/>
              <a:t>": 24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smtClean="0"/>
              <a:t>      </a:t>
            </a:r>
            <a:r>
              <a:rPr lang="ru-RU" sz="1600" dirty="0" smtClean="0"/>
              <a:t>"</a:t>
            </a:r>
            <a:r>
              <a:rPr lang="ru-RU" sz="1600" dirty="0" err="1"/>
              <a:t>size</a:t>
            </a:r>
            <a:r>
              <a:rPr lang="ru-RU" sz="1600" dirty="0"/>
              <a:t>": 24,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decimals</a:t>
            </a:r>
            <a:r>
              <a:rPr lang="ru-RU" sz="1600" dirty="0"/>
              <a:t>": 0,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nullable</a:t>
            </a:r>
            <a:r>
              <a:rPr lang="ru-RU" sz="1600" dirty="0"/>
              <a:t>": </a:t>
            </a:r>
            <a:r>
              <a:rPr lang="ru-RU" sz="1600" dirty="0" err="1"/>
              <a:t>true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readonly</a:t>
            </a:r>
            <a:r>
              <a:rPr lang="ru-RU" sz="1600" dirty="0"/>
              <a:t>": </a:t>
            </a:r>
            <a:r>
              <a:rPr lang="ru-RU" sz="1600" dirty="0" err="1"/>
              <a:t>false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      "</a:t>
            </a:r>
            <a:r>
              <a:rPr lang="ru-RU" sz="1600" dirty="0" err="1"/>
              <a:t>indexed</a:t>
            </a:r>
            <a:r>
              <a:rPr lang="ru-RU" sz="1600" dirty="0"/>
              <a:t>": </a:t>
            </a:r>
            <a:r>
              <a:rPr lang="ru-RU" sz="1600" dirty="0" err="1"/>
              <a:t>false</a:t>
            </a:r>
            <a:r>
              <a:rPr lang="ru-RU" sz="1600" dirty="0"/>
              <a:t>,</a:t>
            </a:r>
          </a:p>
          <a:p>
            <a:pPr marL="0" indent="0" latinLnBrk="1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3050" y="1293148"/>
            <a:ext cx="39560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endParaRPr lang="ru-RU" sz="1600" dirty="0"/>
          </a:p>
          <a:p>
            <a:pPr latinLnBrk="1"/>
            <a:r>
              <a:rPr lang="ru-RU" sz="1600" dirty="0" smtClean="0"/>
              <a:t> "</a:t>
            </a:r>
            <a:r>
              <a:rPr lang="ru-RU" sz="1600" dirty="0" err="1" smtClean="0"/>
              <a:t>unique</a:t>
            </a:r>
            <a:r>
              <a:rPr lang="ru-RU" sz="1600" dirty="0" smtClean="0"/>
              <a:t>": </a:t>
            </a:r>
            <a:r>
              <a:rPr lang="ru-RU" sz="1600" dirty="0" err="1" smtClean="0"/>
              <a:t>true</a:t>
            </a:r>
            <a:r>
              <a:rPr lang="ru-RU" sz="1600" dirty="0" smtClean="0"/>
              <a:t>,</a:t>
            </a:r>
          </a:p>
          <a:p>
            <a:pPr latinLnBrk="1"/>
            <a:r>
              <a:rPr lang="ru-RU" sz="1600" dirty="0" smtClean="0"/>
              <a:t>      "</a:t>
            </a:r>
            <a:r>
              <a:rPr lang="ru-RU" sz="1600" dirty="0" err="1" smtClean="0"/>
              <a:t>autoassigned</a:t>
            </a:r>
            <a:r>
              <a:rPr lang="ru-RU" sz="1600" dirty="0" smtClean="0"/>
              <a:t>": </a:t>
            </a:r>
            <a:r>
              <a:rPr lang="ru-RU" sz="1600" dirty="0" err="1" smtClean="0"/>
              <a:t>true</a:t>
            </a:r>
            <a:r>
              <a:rPr lang="ru-RU" sz="1600" dirty="0" smtClean="0"/>
              <a:t>,</a:t>
            </a:r>
          </a:p>
          <a:p>
            <a:pPr latinLnBrk="1"/>
            <a:r>
              <a:rPr lang="ru-RU" sz="1600" dirty="0" smtClean="0"/>
              <a:t>      "</a:t>
            </a:r>
            <a:r>
              <a:rPr lang="ru-RU" sz="1600" dirty="0" err="1" smtClean="0"/>
              <a:t>default_value</a:t>
            </a:r>
            <a:r>
              <a:rPr lang="ru-RU" sz="1600" dirty="0" smtClean="0"/>
              <a:t>": </a:t>
            </a:r>
            <a:r>
              <a:rPr lang="ru-RU" sz="1600" dirty="0" err="1" smtClean="0"/>
              <a:t>null</a:t>
            </a:r>
            <a:r>
              <a:rPr lang="ru-RU" sz="1600" dirty="0" smtClean="0"/>
              <a:t>,</a:t>
            </a:r>
            <a:endParaRPr lang="en-US" sz="1600" dirty="0" smtClean="0"/>
          </a:p>
          <a:p>
            <a:pPr latinLnBrk="1"/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ru-RU" sz="1600" dirty="0" smtClean="0"/>
              <a:t>"</a:t>
            </a:r>
            <a:r>
              <a:rPr lang="ru-RU" sz="1600" dirty="0" err="1"/>
              <a:t>ref_class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items_class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back_ref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back_coll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binding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sel_conditions</a:t>
            </a:r>
            <a:r>
              <a:rPr lang="ru-RU" sz="1600" dirty="0"/>
              <a:t>": [],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sel_sorting</a:t>
            </a:r>
            <a:r>
              <a:rPr lang="ru-RU" sz="1600" dirty="0"/>
              <a:t>": [],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selection_provider</a:t>
            </a:r>
            <a:r>
              <a:rPr lang="ru-RU" sz="1600" dirty="0"/>
              <a:t>": </a:t>
            </a:r>
            <a:r>
              <a:rPr lang="ru-RU" sz="1600" b="1" dirty="0" err="1"/>
              <a:t>null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index_search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eager_loading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endParaRPr lang="ru-RU" sz="1600" dirty="0"/>
          </a:p>
          <a:p>
            <a:pPr latinLnBrk="1"/>
            <a:r>
              <a:rPr lang="ru-RU" sz="1600" dirty="0"/>
              <a:t>    </a:t>
            </a:r>
            <a:r>
              <a:rPr lang="ru-RU" sz="1600" dirty="0" smtClean="0"/>
              <a:t>},</a:t>
            </a:r>
            <a:endParaRPr lang="en-US" sz="1600" dirty="0" smtClean="0"/>
          </a:p>
          <a:p>
            <a:pPr latinLnBrk="1"/>
            <a:r>
              <a:rPr lang="ru-RU" sz="1600" dirty="0" smtClean="0"/>
              <a:t>  </a:t>
            </a:r>
            <a:r>
              <a:rPr lang="ru-RU" sz="1600" dirty="0"/>
              <a:t>{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order_number</a:t>
            </a:r>
            <a:r>
              <a:rPr lang="ru-RU" sz="1600" dirty="0"/>
              <a:t>": 20,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name</a:t>
            </a:r>
            <a:r>
              <a:rPr lang="ru-RU" sz="1600" dirty="0"/>
              <a:t>": "</a:t>
            </a:r>
            <a:r>
              <a:rPr lang="ru-RU" sz="1600" dirty="0" err="1"/>
              <a:t>code</a:t>
            </a:r>
            <a:r>
              <a:rPr lang="ru-RU" sz="1600" dirty="0"/>
              <a:t>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caption</a:t>
            </a:r>
            <a:r>
              <a:rPr lang="ru-RU" sz="1600" dirty="0"/>
              <a:t>": "Уникальный идентификационный номер ОУ [1]",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type</a:t>
            </a:r>
            <a:r>
              <a:rPr lang="ru-RU" sz="1600" dirty="0"/>
              <a:t>": 0,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size</a:t>
            </a:r>
            <a:r>
              <a:rPr lang="ru-RU" sz="1600" dirty="0"/>
              <a:t>": 32</a:t>
            </a:r>
            <a:r>
              <a:rPr lang="ru-RU" sz="1600" dirty="0" smtClean="0"/>
              <a:t>,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61300" y="1508591"/>
            <a:ext cx="34226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sz="1600" dirty="0"/>
              <a:t> "</a:t>
            </a:r>
            <a:r>
              <a:rPr lang="ru-RU" sz="1600" dirty="0" err="1"/>
              <a:t>decimals</a:t>
            </a:r>
            <a:r>
              <a:rPr lang="ru-RU" sz="1600" dirty="0"/>
              <a:t>": 0,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nullable</a:t>
            </a:r>
            <a:r>
              <a:rPr lang="ru-RU" sz="1600" dirty="0"/>
              <a:t>": </a:t>
            </a:r>
            <a:r>
              <a:rPr lang="ru-RU" sz="1600" b="1" dirty="0" err="1"/>
              <a:t>true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readonly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indexed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unique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autoassigned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default_value</a:t>
            </a:r>
            <a:r>
              <a:rPr lang="ru-RU" sz="1600" dirty="0"/>
              <a:t>": </a:t>
            </a:r>
            <a:r>
              <a:rPr lang="ru-RU" sz="1600" b="1" dirty="0" err="1"/>
              <a:t>null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ref_class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items_class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back_ref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back_coll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binding</a:t>
            </a:r>
            <a:r>
              <a:rPr lang="ru-RU" sz="1600" dirty="0"/>
              <a:t>": "",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sel_conditions</a:t>
            </a:r>
            <a:r>
              <a:rPr lang="ru-RU" sz="1600" dirty="0"/>
              <a:t>": [],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sel_sorting</a:t>
            </a:r>
            <a:r>
              <a:rPr lang="ru-RU" sz="1600" dirty="0"/>
              <a:t>": [],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selection_provider</a:t>
            </a:r>
            <a:r>
              <a:rPr lang="ru-RU" sz="1600" dirty="0"/>
              <a:t>": </a:t>
            </a:r>
            <a:r>
              <a:rPr lang="ru-RU" sz="1600" b="1" dirty="0" err="1"/>
              <a:t>null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index_search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r>
              <a:rPr lang="ru-RU" sz="1600" dirty="0"/>
              <a:t>,</a:t>
            </a:r>
          </a:p>
          <a:p>
            <a:pPr latinLnBrk="1"/>
            <a:r>
              <a:rPr lang="ru-RU" sz="1600" dirty="0"/>
              <a:t>      "</a:t>
            </a:r>
            <a:r>
              <a:rPr lang="ru-RU" sz="1600" dirty="0" err="1"/>
              <a:t>eager_loading</a:t>
            </a:r>
            <a:r>
              <a:rPr lang="ru-RU" sz="1600" dirty="0"/>
              <a:t>": </a:t>
            </a:r>
            <a:r>
              <a:rPr lang="ru-RU" sz="1600" b="1" dirty="0" err="1"/>
              <a:t>false</a:t>
            </a:r>
            <a:endParaRPr lang="ru-RU" sz="1600" dirty="0"/>
          </a:p>
          <a:p>
            <a:pPr latinLnBrk="1"/>
            <a:r>
              <a:rPr lang="ru-RU" sz="16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1881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39" y="304800"/>
            <a:ext cx="10515600" cy="959168"/>
          </a:xfrm>
        </p:spPr>
        <p:txBody>
          <a:bodyPr/>
          <a:lstStyle/>
          <a:p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Пример созданной формы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" y="1449482"/>
            <a:ext cx="6833327" cy="51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7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0805160" cy="1325563"/>
          </a:xfrm>
        </p:spPr>
        <p:txBody>
          <a:bodyPr/>
          <a:lstStyle/>
          <a:p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Один движок – несколько продуктов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1690688"/>
            <a:ext cx="5312227" cy="383718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Система управления ИТ-проектами Хабаровского края</a:t>
            </a:r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Реестр связи Хабаровского края</a:t>
            </a:r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Типовые муниципальные реестры</a:t>
            </a:r>
            <a:endParaRPr lang="ru-RU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690688"/>
            <a:ext cx="6381750" cy="38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1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77" y="207218"/>
            <a:ext cx="117304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Расширяющие модули</a:t>
            </a:r>
            <a:r>
              <a:rPr lang="en-US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br>
              <a:rPr lang="en-US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модуль отображения объектов на карте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3574632"/>
          </a:xfrm>
          <a:ln w="508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38200" y="5841016"/>
            <a:ext cx="274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API </a:t>
            </a:r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Яндекса</a:t>
            </a:r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7677" y="5838581"/>
            <a:ext cx="393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API </a:t>
            </a:r>
            <a:r>
              <a:rPr lang="en-US" sz="28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OpenStreetMap</a:t>
            </a:r>
            <a:endParaRPr lang="en-US" sz="28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8359" y="5841016"/>
            <a:ext cx="274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API Google</a:t>
            </a:r>
            <a:endParaRPr lang="ru-RU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8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856"/>
            <a:ext cx="10515600" cy="11227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Расширяющие модули</a:t>
            </a:r>
            <a:r>
              <a:rPr lang="en-US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br>
              <a:rPr lang="en-US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модуль отчетов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7303"/>
            <a:ext cx="10515600" cy="38082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37146" y="5746234"/>
            <a:ext cx="10039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Для построения графиков используется ПО </a:t>
            </a:r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  <a:r>
              <a:rPr lang="ru-RU" sz="2800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ighcharts</a:t>
            </a:r>
            <a:endParaRPr lang="ru-RU" sz="28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318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007" y="154003"/>
            <a:ext cx="11511814" cy="1584911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latin typeface="Century Gothic" panose="020B0502020202020204" pitchFamily="34" charset="0"/>
              </a:rPr>
              <a:t>Единая система мониторинга по всем направлениям</a:t>
            </a:r>
            <a:endParaRPr lang="ru-RU" sz="4800" b="1" u="sng" dirty="0"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046719" y="1891944"/>
            <a:ext cx="3696101" cy="4600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entury Gothic" panose="020B0502020202020204" pitchFamily="34" charset="0"/>
              </a:rPr>
              <a:t>Размещение всех программных продуктов в едином ЦОД органов государственной власти позволяет консолидировать информацию по различным направлениям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" y="1891944"/>
            <a:ext cx="7558894" cy="4600296"/>
          </a:xfrm>
          <a:prstGeom prst="rect">
            <a:avLst/>
          </a:prstGeom>
          <a:ln w="412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8602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3" y="1962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6" y="4605689"/>
            <a:ext cx="11591110" cy="2252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Симон Дмитрий Игоревич</a:t>
            </a:r>
          </a:p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Главный специалист отдела информационных систем</a:t>
            </a:r>
          </a:p>
          <a:p>
            <a:pPr marL="0" indent="0">
              <a:buNone/>
            </a:pP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Министерство информационных технологий и связи Хабаровского </a:t>
            </a:r>
            <a:r>
              <a:rPr lang="ru-RU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края</a:t>
            </a:r>
          </a:p>
          <a:p>
            <a:pPr marL="0" indent="0">
              <a:buNone/>
            </a:pPr>
            <a:r>
              <a:rPr lang="ru-RU" sz="2400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+7-924-204-50-43</a:t>
            </a:r>
            <a:r>
              <a:rPr lang="ru-RU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						</a:t>
            </a:r>
            <a:r>
              <a:rPr lang="en-US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d.i.simon@adm.khv.ru</a:t>
            </a:r>
            <a:endParaRPr lang="ru-RU" sz="2400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8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Основные проблемы регионального развития ИТ сегодня</a:t>
            </a:r>
            <a:endParaRPr lang="ru-RU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70004"/>
            <a:ext cx="8397551" cy="47013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Отсутствие согласованности между органами власти при внедрении новых информационных систем</a:t>
            </a:r>
          </a:p>
          <a:p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Сбит вектор развития информатизации в регионе</a:t>
            </a:r>
          </a:p>
          <a:p>
            <a:pPr lvl="1"/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Производится закупка аналогичных информационных систем</a:t>
            </a:r>
          </a:p>
          <a:p>
            <a:pPr lvl="1"/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Нет консолидирующей системы учета расходов на информатизацию региона в течении всего жизненного цикла информационных систем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46" y="2502569"/>
            <a:ext cx="4030188" cy="416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35" y="139959"/>
            <a:ext cx="10515600" cy="906917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Цели проекта</a:t>
            </a:r>
            <a:endParaRPr lang="ru-RU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" y="1424408"/>
            <a:ext cx="7295917" cy="48644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Создать платформу, собирающую воедино все сведения о проектах по развитию информатизации в регионе</a:t>
            </a:r>
          </a:p>
          <a:p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Построить процесс согласованности использования информационных систем на всех направлениях развития региона</a:t>
            </a:r>
          </a:p>
          <a:p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Предоставить контролирующим органам механизм по непрерывному мониторингу затрат на информатизацию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78" y="1184988"/>
            <a:ext cx="4800037" cy="36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3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Всё </a:t>
            </a:r>
            <a:r>
              <a:rPr lang="en-US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Open Source</a:t>
            </a:r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US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900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открытые лицензии для трехуровневой архитектуры</a:t>
            </a:r>
            <a:endParaRPr lang="ru-RU" sz="3900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4637" y="2192694"/>
            <a:ext cx="5157787" cy="307323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ОС: 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Linux</a:t>
            </a:r>
          </a:p>
          <a:p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СУБД: 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MongoDB</a:t>
            </a:r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– хранение документов</a:t>
            </a:r>
            <a:endParaRPr lang="en-US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Среда приложений: 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Node.js</a:t>
            </a:r>
          </a:p>
          <a:p>
            <a:r>
              <a:rPr lang="ru-RU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Клиентские рабочие места: интернет-браузер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7253" y="6011906"/>
            <a:ext cx="11420669" cy="7125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Разработка велась по созданию приложения – под 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node.js</a:t>
            </a:r>
            <a:endParaRPr lang="ru-RU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4" y="1974883"/>
            <a:ext cx="3172409" cy="1570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79" y="3328660"/>
            <a:ext cx="3853543" cy="1045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0" y="4520604"/>
            <a:ext cx="3795038" cy="102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1803"/>
            <a:ext cx="10515600" cy="934908"/>
          </a:xfrm>
        </p:spPr>
        <p:txBody>
          <a:bodyPr/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Почему </a:t>
            </a:r>
            <a:r>
              <a:rPr lang="en-US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node.js</a:t>
            </a:r>
            <a:r>
              <a:rPr lang="ru-RU" b="1" u="sng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ru-RU" b="1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Изначально открытый исходный код</a:t>
            </a:r>
            <a:endParaRPr lang="en-US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Общие преимущества платформы:</a:t>
            </a:r>
          </a:p>
          <a:p>
            <a:pPr lvl="1"/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большое </a:t>
            </a:r>
            <a:r>
              <a:rPr lang="ru-RU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комьюнити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разработчиков в мире</a:t>
            </a:r>
            <a:endParaRPr lang="en-US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множество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Open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Source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библиотек и решений</a:t>
            </a:r>
          </a:p>
          <a:p>
            <a:pPr lvl="1"/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изначальная нацеленность на серверные решения – готовый портал статичных страниц в 3 строчках кода (с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event loop 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технологий из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nginx)</a:t>
            </a:r>
            <a:endParaRPr lang="ru-RU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Доступность разработчиков на рынке Хабаровска – большой пул веб-разработчиков – их простая миграция в </a:t>
            </a:r>
            <a:r>
              <a:rPr lang="en-US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Backend-</a:t>
            </a:r>
            <a:r>
              <a:rPr lang="ru-RU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разработку</a:t>
            </a:r>
            <a:endParaRPr lang="ru-RU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3" y="173321"/>
            <a:ext cx="3052828" cy="33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</a:rPr>
              <a:t>Базовый модуль реестра использует </a:t>
            </a:r>
            <a:r>
              <a:rPr lang="en-US" b="1" u="sng" dirty="0" smtClean="0">
                <a:latin typeface="Century Gothic" panose="020B0502020202020204" pitchFamily="34" charset="0"/>
              </a:rPr>
              <a:t/>
            </a:r>
            <a:br>
              <a:rPr lang="en-US" b="1" u="sng" dirty="0" smtClean="0">
                <a:latin typeface="Century Gothic" panose="020B0502020202020204" pitchFamily="34" charset="0"/>
              </a:rPr>
            </a:br>
            <a:r>
              <a:rPr lang="en-US" b="1" u="sng" dirty="0" smtClean="0">
                <a:latin typeface="Century Gothic" panose="020B0502020202020204" pitchFamily="34" charset="0"/>
              </a:rPr>
              <a:t>Open Source </a:t>
            </a:r>
            <a:r>
              <a:rPr lang="en-US" b="1" u="sng" dirty="0" err="1" smtClean="0">
                <a:latin typeface="Century Gothic" panose="020B0502020202020204" pitchFamily="34" charset="0"/>
              </a:rPr>
              <a:t>FrameWorks</a:t>
            </a:r>
            <a:endParaRPr lang="ru-RU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Backend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Express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FrameWork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обеспечивающие обработку и маршрутизацию 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запросов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Gm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FrameWork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занимающийся обработкой изображений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Passport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FrameWork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подключения различных политик авторизации (более 300, включая 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OAuth 2, Facebook,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Vkontakte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и др.)</a:t>
            </a:r>
          </a:p>
          <a:p>
            <a:pPr lvl="1"/>
            <a:endParaRPr lang="ru-RU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Frontend</a:t>
            </a:r>
            <a:endParaRPr lang="ru-RU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Bootstrap – 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компоновка адаптивных страниц и элементы форм</a:t>
            </a:r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Jquery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– динамика страниц и 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AJAX</a:t>
            </a:r>
          </a:p>
          <a:p>
            <a:pPr lvl="1"/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DataTables</a:t>
            </a: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– работа с таблицами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5" y="4578527"/>
            <a:ext cx="3918865" cy="22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Условия использования 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1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Продукт был куплен по лицензии со следующими возможностями и ограничениями: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открытый исходный код (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JavaScript)</a:t>
            </a:r>
            <a:endParaRPr lang="ru-RU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права на модификацию исходного кода под собственные нужны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возможность некоммерческого тиражирования на территории Хабаровского края в органах власти и местного самоуправления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возможность создания собственных продуктов (реестров) без ограничения количества инсталляций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отсутствия лицензионных ограничений по количеству пользователей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59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365125"/>
            <a:ext cx="109096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Ключевые отличия от лицензии </a:t>
            </a:r>
            <a:r>
              <a:rPr lang="en-US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Massachusetts Institute of </a:t>
            </a:r>
            <a:r>
              <a:rPr lang="en-US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Technology (MIT)</a:t>
            </a:r>
            <a:endParaRPr lang="ru-RU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2973"/>
            <a:ext cx="10515600" cy="435133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отсутствие возможности сублицензирования и/или продажи копий Программного Обеспечения</a:t>
            </a:r>
            <a:endParaRPr lang="en-US" sz="3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ограничение по территории распространения – Хабаровский край</a:t>
            </a:r>
            <a:endParaRPr lang="ru-RU" sz="3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31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5902"/>
            <a:ext cx="12192000" cy="850933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Приложение обеспечивает ведение реестров</a:t>
            </a:r>
            <a:endParaRPr lang="ru-RU" sz="3600" b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Управление данными и их поведением – задается структурой метаинформации, которая:</a:t>
            </a:r>
          </a:p>
          <a:p>
            <a:pPr lvl="1"/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Задает структуру хранения – класс данных, состав атрибутов, их свойства, связи</a:t>
            </a:r>
          </a:p>
          <a:p>
            <a:pPr lvl="1"/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Задает представления – создание объекта, изменение, представление списков</a:t>
            </a:r>
          </a:p>
          <a:p>
            <a:pPr lvl="1"/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Бизнес-процессы над объектами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Настраиваемая безопасность по работе с объектами</a:t>
            </a:r>
          </a:p>
          <a:p>
            <a:r>
              <a:rPr lang="ru-RU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Модули расширяющие базовые задачи ведения реестров и данные: отчеты, отображение данных на геослое и т.д.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36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823</Words>
  <Application>Microsoft Office PowerPoint</Application>
  <PresentationFormat>Широкоэкранный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Тема Office</vt:lpstr>
      <vt:lpstr>Применение Open Source - решений в государственном управлении на уровне региона</vt:lpstr>
      <vt:lpstr>Основные проблемы регионального развития ИТ сегодня</vt:lpstr>
      <vt:lpstr>Цели проекта</vt:lpstr>
      <vt:lpstr>Всё Open Source: открытые лицензии для трехуровневой архитектуры</vt:lpstr>
      <vt:lpstr>Почему node.js?</vt:lpstr>
      <vt:lpstr>Базовый модуль реестра использует  Open Source FrameWorks</vt:lpstr>
      <vt:lpstr>Условия использования </vt:lpstr>
      <vt:lpstr>Ключевые отличия от лицензии  Massachusetts Institute of Technology (MIT)</vt:lpstr>
      <vt:lpstr>Приложение обеспечивает ведение реестров</vt:lpstr>
      <vt:lpstr>Пример структуры данных</vt:lpstr>
      <vt:lpstr>Пример созданной формы</vt:lpstr>
      <vt:lpstr>Один движок – несколько продуктов</vt:lpstr>
      <vt:lpstr>Расширяющие модули: модуль отображения объектов на карте</vt:lpstr>
      <vt:lpstr>Расширяющие модули: модуль отчетов</vt:lpstr>
      <vt:lpstr>Единая система мониторинга по всем направлениям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OpenSource решение</dc:title>
  <dc:creator>Андрей Куминов</dc:creator>
  <cp:lastModifiedBy>Симон Дмитрий Игоревич</cp:lastModifiedBy>
  <cp:revision>52</cp:revision>
  <dcterms:created xsi:type="dcterms:W3CDTF">2016-03-16T05:48:09Z</dcterms:created>
  <dcterms:modified xsi:type="dcterms:W3CDTF">2016-03-30T07:30:35Z</dcterms:modified>
</cp:coreProperties>
</file>